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429" r:id="rId4"/>
    <p:sldId id="382" r:id="rId5"/>
    <p:sldId id="426" r:id="rId6"/>
    <p:sldId id="383" r:id="rId7"/>
    <p:sldId id="336" r:id="rId8"/>
    <p:sldId id="267" r:id="rId9"/>
    <p:sldId id="430" r:id="rId10"/>
    <p:sldId id="405" r:id="rId11"/>
    <p:sldId id="406" r:id="rId12"/>
    <p:sldId id="270" r:id="rId13"/>
    <p:sldId id="414" r:id="rId14"/>
    <p:sldId id="407" r:id="rId15"/>
    <p:sldId id="415" r:id="rId16"/>
    <p:sldId id="402" r:id="rId17"/>
    <p:sldId id="408" r:id="rId18"/>
    <p:sldId id="427" r:id="rId19"/>
    <p:sldId id="428" r:id="rId20"/>
    <p:sldId id="417" r:id="rId21"/>
    <p:sldId id="410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 Jay Kiedrowski" initials="PJK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6402" autoAdjust="0"/>
  </p:normalViewPr>
  <p:slideViewPr>
    <p:cSldViewPr>
      <p:cViewPr>
        <p:scale>
          <a:sx n="102" d="100"/>
          <a:sy n="102" d="100"/>
        </p:scale>
        <p:origin x="-754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96405"/>
    </p:cViewPr>
  </p:outlineViewPr>
  <p:notesTextViewPr>
    <p:cViewPr>
      <p:scale>
        <a:sx n="100" d="100"/>
        <a:sy n="100" d="100"/>
      </p:scale>
      <p:origin x="0" y="466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8B14AB-00C4-4A62-A4BC-7E6568C92910}" type="datetimeFigureOut">
              <a:rPr lang="en-US"/>
              <a:pPr>
                <a:defRPr/>
              </a:pPr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77D5C3-836C-413E-AE2A-312CCCFB2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05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654892-CE2A-430C-A293-E8E18C022D5E}" type="datetimeFigureOut">
              <a:rPr lang="en-US"/>
              <a:pPr>
                <a:defRPr/>
              </a:pPr>
              <a:t>8/26/2016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07D3D9-6D29-45BB-87D7-946237AE3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30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A6CE8-95AA-415A-B3FA-2429C48309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2964F-10D0-4DF2-B971-F43C6E722C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600" dirty="0" smtClean="0"/>
              <a:t>These people are local heroes: they aren’t famous, but they have done important things for their community as public servants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Victor </a:t>
            </a:r>
            <a:r>
              <a:rPr lang="en-US" sz="1600" dirty="0" err="1" smtClean="0"/>
              <a:t>Grech</a:t>
            </a:r>
            <a:r>
              <a:rPr lang="en-US" sz="1600" dirty="0" smtClean="0"/>
              <a:t> a Maltese doctor who built a computerized</a:t>
            </a:r>
            <a:r>
              <a:rPr lang="en-US" sz="1600" baseline="0" dirty="0" smtClean="0"/>
              <a:t> database on Malta’s population with heart disease using his own computer and software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Michael </a:t>
            </a:r>
            <a:r>
              <a:rPr lang="en-US" sz="1600" dirty="0" err="1" smtClean="0"/>
              <a:t>Fenn</a:t>
            </a:r>
            <a:r>
              <a:rPr lang="en-US" sz="1600" dirty="0" smtClean="0"/>
              <a:t> – a disabled public servant (blindness from diabetes) who convinced Parks Canada to make historic sites accessible to elderly and to people with disabilities;</a:t>
            </a:r>
            <a:r>
              <a:rPr lang="en-US" sz="1600" baseline="0" dirty="0" smtClean="0"/>
              <a:t> </a:t>
            </a:r>
            <a:r>
              <a:rPr lang="en-US" sz="1600" dirty="0" smtClean="0"/>
              <a:t>Taught</a:t>
            </a:r>
            <a:r>
              <a:rPr lang="en-US" sz="1600" baseline="0" dirty="0" smtClean="0"/>
              <a:t> course to students about design for disabilities, had student competition to make a nearby historic house accessible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aseline="0" dirty="0" smtClean="0"/>
              <a:t>Sonya </a:t>
            </a:r>
            <a:r>
              <a:rPr lang="en-US" sz="1600" baseline="0" dirty="0" err="1" smtClean="0"/>
              <a:t>Meinert</a:t>
            </a:r>
            <a:r>
              <a:rPr lang="en-US" sz="1600" baseline="0" dirty="0" smtClean="0"/>
              <a:t>, a human services caseworker in Texas who designed a program to provide volunteer interpreters to clients not fluent in English</a:t>
            </a:r>
          </a:p>
          <a:p>
            <a:pPr>
              <a:defRPr/>
            </a:pPr>
            <a:endParaRPr lang="en-US" sz="1600" baseline="0" dirty="0" smtClean="0"/>
          </a:p>
          <a:p>
            <a:pPr>
              <a:defRPr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2964F-10D0-4DF2-B971-F43C6E722C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Hamilton: idea to have solar panels on highway</a:t>
            </a:r>
            <a:r>
              <a:rPr lang="en-US" sz="1600" baseline="0" dirty="0" smtClean="0"/>
              <a:t> medians or edges to power lights (replicate Germany)</a:t>
            </a:r>
          </a:p>
          <a:p>
            <a:r>
              <a:rPr lang="en-US" sz="1600" dirty="0" smtClean="0"/>
              <a:t>collaboration of </a:t>
            </a:r>
            <a:r>
              <a:rPr lang="en-US" sz="1600" dirty="0" err="1" smtClean="0"/>
              <a:t>dept</a:t>
            </a:r>
            <a:r>
              <a:rPr lang="en-US" sz="1600" dirty="0" smtClean="0"/>
              <a:t> of energy, solar energy sector, Portland General Electric </a:t>
            </a:r>
          </a:p>
          <a:p>
            <a:r>
              <a:rPr lang="en-US" sz="1600" dirty="0" smtClean="0"/>
              <a:t>federal highway administration  in Washington (interstate highway system)</a:t>
            </a:r>
          </a:p>
          <a:p>
            <a:r>
              <a:rPr lang="en-US" sz="1600" dirty="0" smtClean="0"/>
              <a:t>“reasons to reject project only words written on paper long ago”</a:t>
            </a:r>
          </a:p>
          <a:p>
            <a:pPr>
              <a:defRPr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07D3D9-6D29-45BB-87D7-946237AE326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42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This is Michael Bloomberg, former mayor</a:t>
            </a:r>
            <a:r>
              <a:rPr lang="en-US" sz="1600" baseline="0" dirty="0" smtClean="0"/>
              <a:t> of New York, responsible for numerous innovations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At 2009 inauguration Pres. Obama spoke about a new spirit of public service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Bloomberg wanted a program designed to allow citizens to volunteer, for example helping vaccination programs for H1N1 virus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Ordered his staff to design it very quickly, and they did. And it worked.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07D3D9-6D29-45BB-87D7-946237AE326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42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600" dirty="0" smtClean="0"/>
              <a:t>Prime Minister Trudeau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First-ever cabinet with gender parity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“Because it’s 2015!”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2964F-10D0-4DF2-B971-F43C6E722C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Results from my research</a:t>
            </a:r>
          </a:p>
          <a:p>
            <a:endParaRPr lang="en-US" sz="1600" dirty="0" smtClean="0"/>
          </a:p>
          <a:p>
            <a:r>
              <a:rPr lang="en-US" sz="1600" dirty="0" smtClean="0"/>
              <a:t>Correlations between initiator of innovation and reason for innovation and</a:t>
            </a:r>
          </a:p>
          <a:p>
            <a:endParaRPr lang="en-US" sz="1600" dirty="0" smtClean="0"/>
          </a:p>
          <a:p>
            <a:r>
              <a:rPr lang="en-US" sz="1600" dirty="0" smtClean="0"/>
              <a:t>Between initiator of innovation and sources of support for innovation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F9894E-0F42-4165-9DC4-29225B422C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 smtClean="0"/>
          </a:p>
          <a:p>
            <a:r>
              <a:rPr lang="en-US" sz="1600" dirty="0" smtClean="0"/>
              <a:t>Governor of Oregon wrote letter to Allison Hamilton</a:t>
            </a:r>
          </a:p>
          <a:p>
            <a:endParaRPr lang="en-US" sz="1600" dirty="0" smtClean="0"/>
          </a:p>
          <a:p>
            <a:r>
              <a:rPr lang="en-US" sz="1600" dirty="0" smtClean="0"/>
              <a:t>Robert Reich, US Secretary of Labor in the Clinton</a:t>
            </a:r>
            <a:r>
              <a:rPr lang="en-US" sz="1600" baseline="0" dirty="0" smtClean="0"/>
              <a:t> Administration, invited innovative public servants to ceremonies where President Clinton signed legislation they helped design and to watch fireworks on July 4 from roof of Department’s head office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Clinton Administration reinvention labs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Global trend for government departments to establish innovation labs</a:t>
            </a:r>
          </a:p>
          <a:p>
            <a:endParaRPr lang="en-US" sz="1600" baseline="0" dirty="0" smtClean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F9894E-0F42-4165-9DC4-29225B422C2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600" dirty="0" smtClean="0"/>
              <a:t>Different innovation labs have different approaches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Community of practice: public servants in different departments interested in innovation meet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Creativity training: new ways of thinking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Innovation awards: to encourage innovation and to communicate innovation among</a:t>
            </a:r>
            <a:r>
              <a:rPr lang="en-US" sz="1600" baseline="0" dirty="0" smtClean="0"/>
              <a:t> public servants</a:t>
            </a:r>
          </a:p>
          <a:p>
            <a:pPr>
              <a:defRPr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2964F-10D0-4DF2-B971-F43C6E722CD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 smtClean="0"/>
          </a:p>
          <a:p>
            <a:r>
              <a:rPr lang="en-US" sz="1600" dirty="0" smtClean="0"/>
              <a:t>Elon Musk,</a:t>
            </a:r>
            <a:r>
              <a:rPr lang="en-US" sz="1600" baseline="0" dirty="0" smtClean="0"/>
              <a:t> a private sector serial innovator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9C2B8-8888-4C12-975D-06F8A8AF5C9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 smtClean="0"/>
          </a:p>
          <a:p>
            <a:r>
              <a:rPr lang="en-US" sz="1600" dirty="0" smtClean="0"/>
              <a:t>Larry </a:t>
            </a:r>
            <a:r>
              <a:rPr lang="en-US" sz="1600" dirty="0" err="1" smtClean="0"/>
              <a:t>Rosenstock</a:t>
            </a:r>
            <a:r>
              <a:rPr lang="en-US" sz="1600" dirty="0" smtClean="0"/>
              <a:t>, a public sector serial innovation</a:t>
            </a:r>
          </a:p>
          <a:p>
            <a:endParaRPr lang="en-US" sz="1600" dirty="0" smtClean="0"/>
          </a:p>
          <a:p>
            <a:r>
              <a:rPr lang="en-US" sz="1600" dirty="0" smtClean="0"/>
              <a:t>Believes in importance of integrating vocational training and academic training in high schools</a:t>
            </a:r>
          </a:p>
          <a:p>
            <a:endParaRPr lang="en-US" sz="1600" dirty="0" smtClean="0"/>
          </a:p>
          <a:p>
            <a:r>
              <a:rPr lang="en-US" sz="1600" dirty="0" smtClean="0"/>
              <a:t>Was principal of high schools that implemented this philosophy successfully in Cambridge,</a:t>
            </a:r>
            <a:r>
              <a:rPr lang="en-US" sz="1600" baseline="0" dirty="0" smtClean="0"/>
              <a:t> Massachusetts and in San Diego, California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Applied in both 1990s and in 2010 (how I became aware of him)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9C2B8-8888-4C12-975D-06F8A8AF5C9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z="1600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E95C9-CF33-4B22-9602-784CC0635B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600" dirty="0" smtClean="0"/>
              <a:t>Challenges reengineer procurement because the government selects a winner after all</a:t>
            </a:r>
            <a:r>
              <a:rPr lang="en-US" sz="1600" baseline="0" dirty="0" smtClean="0"/>
              <a:t> the applicants have completed the project</a:t>
            </a:r>
          </a:p>
          <a:p>
            <a:pPr>
              <a:defRPr/>
            </a:pPr>
            <a:endParaRPr lang="en-US" sz="1600" baseline="0" dirty="0" smtClean="0"/>
          </a:p>
          <a:p>
            <a:pPr>
              <a:defRPr/>
            </a:pPr>
            <a:r>
              <a:rPr lang="en-US" sz="1600" baseline="0" dirty="0" smtClean="0"/>
              <a:t>Public service outreach: go to conference with private sector innovators and with public sector innovators from other places</a:t>
            </a:r>
          </a:p>
          <a:p>
            <a:pPr>
              <a:defRPr/>
            </a:pPr>
            <a:endParaRPr lang="en-US" sz="1600" baseline="0" dirty="0" smtClean="0"/>
          </a:p>
          <a:p>
            <a:pPr>
              <a:defRPr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2964F-10D0-4DF2-B971-F43C6E722CD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600" dirty="0" smtClean="0"/>
              <a:t>Australians have attempted to make their country a nation that is a leader</a:t>
            </a:r>
            <a:r>
              <a:rPr lang="en-US" sz="1600" baseline="0" dirty="0" smtClean="0"/>
              <a:t> in public service innovation</a:t>
            </a:r>
          </a:p>
          <a:p>
            <a:pPr>
              <a:defRPr/>
            </a:pPr>
            <a:endParaRPr lang="en-US" sz="1600" baseline="0" dirty="0" smtClean="0"/>
          </a:p>
          <a:p>
            <a:pPr>
              <a:defRPr/>
            </a:pPr>
            <a:r>
              <a:rPr lang="en-US" sz="1600" baseline="0" dirty="0" smtClean="0"/>
              <a:t>Other countries are doing this too</a:t>
            </a:r>
          </a:p>
          <a:p>
            <a:pPr>
              <a:defRPr/>
            </a:pPr>
            <a:endParaRPr lang="en-US" sz="1600" baseline="0" dirty="0" smtClean="0"/>
          </a:p>
          <a:p>
            <a:pPr>
              <a:defRPr/>
            </a:pPr>
            <a:r>
              <a:rPr lang="en-US" sz="1600" baseline="0" dirty="0" smtClean="0"/>
              <a:t>Will Taiwan also be part of global public sector innovation culture?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2964F-10D0-4DF2-B971-F43C6E722CD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Though</a:t>
            </a:r>
            <a:r>
              <a:rPr lang="en-US" sz="1600" baseline="0" dirty="0" smtClean="0"/>
              <a:t> public sector organizations can be bureaucratic, hierarchical, and risk-averse, they can also be innovative</a:t>
            </a:r>
            <a:endParaRPr lang="en-US" sz="1600" dirty="0" smtClean="0"/>
          </a:p>
          <a:p>
            <a:pPr eaLnBrk="1" hangingPunct="1">
              <a:spcBef>
                <a:spcPct val="0"/>
              </a:spcBef>
            </a:pPr>
            <a:endParaRPr lang="en-CA" sz="1600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E95C9-CF33-4B22-9602-784CC0635B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IBM report available online</a:t>
            </a:r>
          </a:p>
          <a:p>
            <a:r>
              <a:rPr lang="en-US" sz="1600" dirty="0" smtClean="0"/>
              <a:t>cover has three messages about innovation: it is achievable,</a:t>
            </a:r>
            <a:r>
              <a:rPr lang="en-US" sz="1600" baseline="0" dirty="0" smtClean="0"/>
              <a:t> it involves cooperation (rope), and requires reducing risk (helmet)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7DCC2-11DD-46DD-A543-B218CC3626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 dirty="0" smtClean="0"/>
              <a:t>Local hero is someone who will never be famous but does things that are heroic or innovative</a:t>
            </a:r>
            <a:endParaRPr lang="en-US" sz="1600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8E8E1A-36EE-4503-A194-43BECC9500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Qualitative research</a:t>
            </a:r>
            <a:r>
              <a:rPr lang="en-US" sz="1600" baseline="0" dirty="0" smtClean="0"/>
              <a:t> is often individual case studies</a:t>
            </a:r>
          </a:p>
          <a:p>
            <a:r>
              <a:rPr lang="en-US" sz="1600" baseline="0" dirty="0" smtClean="0"/>
              <a:t>Someone can make recommendations on the basis of one case study</a:t>
            </a:r>
          </a:p>
          <a:p>
            <a:r>
              <a:rPr lang="en-US" sz="1600" baseline="0" dirty="0" smtClean="0"/>
              <a:t>Someone else can make conflicting recommendations on the basis of a different case study</a:t>
            </a:r>
          </a:p>
          <a:p>
            <a:r>
              <a:rPr lang="en-US" sz="1600" baseline="0" dirty="0" smtClean="0"/>
              <a:t>Quantitative research attempts to determine which of the two conflicting scenarios is more likely</a:t>
            </a:r>
          </a:p>
          <a:p>
            <a:r>
              <a:rPr lang="en-US" sz="1600" baseline="0" dirty="0" smtClean="0"/>
              <a:t>Joke among qualitative researchers that the plural of anecdote is data</a:t>
            </a:r>
          </a:p>
          <a:p>
            <a:r>
              <a:rPr lang="en-US" sz="1600" baseline="0" dirty="0" smtClean="0"/>
              <a:t>I’d put it differently – the plural of data is more data</a:t>
            </a:r>
          </a:p>
          <a:p>
            <a:r>
              <a:rPr lang="en-US" sz="1600" baseline="0" dirty="0" smtClean="0"/>
              <a:t>My research influenced the field to become quantitative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9FBE00-79CB-42E2-9897-B45D31BF12E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HKS awards have been given on an annual basis since 1986</a:t>
            </a:r>
          </a:p>
          <a:p>
            <a:endParaRPr lang="en-US" sz="1600" dirty="0" smtClean="0"/>
          </a:p>
          <a:p>
            <a:r>
              <a:rPr lang="en-US" sz="1600" dirty="0" smtClean="0"/>
              <a:t>Comprehensive</a:t>
            </a:r>
            <a:r>
              <a:rPr lang="en-US" sz="1600" baseline="0" dirty="0" smtClean="0"/>
              <a:t> s</a:t>
            </a:r>
            <a:r>
              <a:rPr lang="en-US" sz="1600" dirty="0" smtClean="0"/>
              <a:t>emifinalist questionnaire has remained the same, permits comparisons over time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1969AB-AFE3-455A-B0EB-99D511EA65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2964F-10D0-4DF2-B971-F43C6E722C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sz="1600" dirty="0" smtClean="0"/>
              <a:t>80 % </a:t>
            </a:r>
            <a:r>
              <a:rPr lang="en-US" sz="1600" dirty="0" err="1" smtClean="0"/>
              <a:t>interorganizational</a:t>
            </a:r>
            <a:r>
              <a:rPr lang="en-US" sz="1600" dirty="0" smtClean="0"/>
              <a:t> collaboration</a:t>
            </a:r>
          </a:p>
          <a:p>
            <a:r>
              <a:rPr lang="en-US" sz="1600" dirty="0" smtClean="0"/>
              <a:t>50 % frontline entrepreneurship</a:t>
            </a:r>
          </a:p>
          <a:p>
            <a:r>
              <a:rPr lang="en-US" sz="1600" dirty="0" smtClean="0"/>
              <a:t>70 % problem-solving, 30 % maximum crisis</a:t>
            </a:r>
          </a:p>
          <a:p>
            <a:r>
              <a:rPr lang="en-US" sz="1600" dirty="0" smtClean="0"/>
              <a:t>70 % planning</a:t>
            </a:r>
          </a:p>
          <a:p>
            <a:r>
              <a:rPr lang="en-US" sz="1600" dirty="0" smtClean="0"/>
              <a:t>Obstacles</a:t>
            </a:r>
            <a:r>
              <a:rPr lang="en-US" sz="1600" baseline="0" dirty="0" smtClean="0"/>
              <a:t> primarily internal bureaucratic, some external or resources</a:t>
            </a:r>
          </a:p>
          <a:p>
            <a:r>
              <a:rPr lang="en-US" sz="1600" baseline="0" dirty="0" smtClean="0"/>
              <a:t>Overcome through persuasion and accommodation</a:t>
            </a:r>
          </a:p>
          <a:p>
            <a:r>
              <a:rPr lang="en-US" sz="1600" baseline="0" dirty="0" smtClean="0"/>
              <a:t>Results include impact on clients and efficiency of public sector production</a:t>
            </a:r>
          </a:p>
          <a:p>
            <a:r>
              <a:rPr lang="en-US" sz="1600" baseline="0" smtClean="0"/>
              <a:t>60 </a:t>
            </a:r>
            <a:r>
              <a:rPr lang="en-US" sz="1600" baseline="0" dirty="0" smtClean="0"/>
              <a:t>% transferred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9FBE00-79CB-42E2-9897-B45D31BF12E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B0973E-521C-4BAB-B11E-B0FDFCC56C08}" type="datetime1">
              <a:rPr lang="en-US" smtClean="0"/>
              <a:t>8/26/2016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135199-69A4-4D2A-B72B-FC9CD984B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A64C-AD13-4B2A-B186-0E1AAEE2A389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54EC4-15C5-4496-8EEA-70C717756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D61BA-A547-4326-8975-7A3275777DDF}" type="datetime1">
              <a:rPr lang="en-US" smtClean="0"/>
              <a:t>8/26/2016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A3B44-F678-4D9F-90B9-F3D9C954D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A0E0-E60A-42A2-9EF4-BF4A7602BA37}" type="datetime1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B9EDA-E544-4710-A435-B9181C4E8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8694F-EC61-4B1A-92BE-35C7B6E3163C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042E-D856-460D-8F6A-1CB4958E1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2C24-2C0B-400B-BAAB-3516D97B2FFE}" type="datetime1">
              <a:rPr lang="en-US" smtClean="0"/>
              <a:t>8/26/2016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A51CDF-E23D-44BA-B28D-1B07F8A4E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BD388A-CC0B-441A-9AA4-E7E63593AEE5}" type="datetime1">
              <a:rPr lang="en-US" smtClean="0"/>
              <a:t>8/26/2016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9DAAF9-DAA3-41C3-BAD9-95E99012B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E827E4-1E9E-473A-BA97-168608AFBD78}" type="datetime1">
              <a:rPr lang="en-US" smtClean="0"/>
              <a:t>8/26/2016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73D5E9-CAAB-4A34-B743-7F8B29F92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BDE75-3861-49CD-B941-64DE387C052B}" type="datetime1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6E60-F0D3-4564-8569-9A8E3F942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2FA8-934D-4E00-98B2-B7E114385169}" type="datetime1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6B5123-3EE9-48B8-A1C8-90B777412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ACAF1-3653-47D6-93E0-117D3921DEC0}" type="datetime1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8254-B64C-4AEF-B628-3B26948CD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BBCD8F-C8B8-4637-81C9-77BF11569FB1}" type="datetime1">
              <a:rPr lang="en-US" smtClean="0"/>
              <a:t>8/26/2016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34FF245-8934-4324-88A4-24C0A581F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CEBE17-AD42-4824-8D61-15CF02394C08}" type="datetime1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57CB82-4BF3-4B20-B56C-5316BCBF7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5" r:id="rId2"/>
    <p:sldLayoutId id="2147483818" r:id="rId3"/>
    <p:sldLayoutId id="2147483819" r:id="rId4"/>
    <p:sldLayoutId id="2147483820" r:id="rId5"/>
    <p:sldLayoutId id="2147483814" r:id="rId6"/>
    <p:sldLayoutId id="2147483821" r:id="rId7"/>
    <p:sldLayoutId id="2147483813" r:id="rId8"/>
    <p:sldLayoutId id="2147483822" r:id="rId9"/>
    <p:sldLayoutId id="2147483812" r:id="rId10"/>
    <p:sldLayoutId id="2147483823" r:id="rId11"/>
    <p:sldLayoutId id="214748381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464039" y="1828800"/>
            <a:ext cx="6477000" cy="2362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Strategies for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Leading change and developing talent</a:t>
            </a:r>
            <a:r>
              <a:rPr lang="en-US" sz="2700" b="1" dirty="0" smtClean="0">
                <a:solidFill>
                  <a:schemeClr val="tx1"/>
                </a:solidFill>
              </a:rPr>
              <a:t/>
            </a:r>
            <a:br>
              <a:rPr lang="en-US" sz="2700" b="1" dirty="0" smtClean="0">
                <a:solidFill>
                  <a:schemeClr val="tx1"/>
                </a:solidFill>
              </a:rPr>
            </a:br>
            <a:r>
              <a:rPr lang="en-US" sz="2700" b="1" dirty="0" smtClean="0">
                <a:solidFill>
                  <a:schemeClr val="tx1"/>
                </a:solidFill>
              </a:rPr>
              <a:t/>
            </a:r>
            <a:br>
              <a:rPr lang="en-US" sz="2700" b="1" dirty="0" smtClean="0">
                <a:solidFill>
                  <a:schemeClr val="tx1"/>
                </a:solidFill>
              </a:rPr>
            </a:br>
            <a:r>
              <a:rPr lang="en-US" sz="2700" b="1" dirty="0" smtClean="0">
                <a:solidFill>
                  <a:schemeClr val="tx1"/>
                </a:solidFill>
              </a:rPr>
              <a:t/>
            </a:r>
            <a:br>
              <a:rPr lang="en-US" sz="2700" b="1" dirty="0" smtClean="0">
                <a:solidFill>
                  <a:schemeClr val="tx1"/>
                </a:solidFill>
              </a:rPr>
            </a:br>
            <a:r>
              <a:rPr lang="en-US" sz="2700" b="1" dirty="0" err="1" smtClean="0">
                <a:solidFill>
                  <a:schemeClr val="tx1"/>
                </a:solidFill>
              </a:rPr>
              <a:t>taipei</a:t>
            </a:r>
            <a:r>
              <a:rPr lang="en-US" sz="2700" b="1" dirty="0" smtClean="0">
                <a:solidFill>
                  <a:schemeClr val="tx1"/>
                </a:solidFill>
              </a:rPr>
              <a:t>, </a:t>
            </a:r>
            <a:r>
              <a:rPr lang="en-US" sz="2700" b="1" dirty="0" err="1" smtClean="0">
                <a:solidFill>
                  <a:schemeClr val="tx1"/>
                </a:solidFill>
              </a:rPr>
              <a:t>taiwan</a:t>
            </a:r>
            <a:r>
              <a:rPr lang="en-US" sz="2700" b="1" dirty="0" smtClean="0">
                <a:solidFill>
                  <a:schemeClr val="tx1"/>
                </a:solidFill>
              </a:rPr>
              <a:t/>
            </a:r>
            <a:br>
              <a:rPr lang="en-US" sz="2700" b="1" dirty="0" smtClean="0">
                <a:solidFill>
                  <a:schemeClr val="tx1"/>
                </a:solidFill>
              </a:rPr>
            </a:br>
            <a:r>
              <a:rPr lang="en-US" sz="2700" b="1" dirty="0" smtClean="0">
                <a:solidFill>
                  <a:schemeClr val="tx1"/>
                </a:solidFill>
              </a:rPr>
              <a:t> August 30, 2016</a:t>
            </a:r>
            <a:br>
              <a:rPr lang="en-US" sz="2700" b="1" dirty="0" smtClean="0">
                <a:solidFill>
                  <a:schemeClr val="tx1"/>
                </a:solidFill>
              </a:rPr>
            </a:br>
            <a:endParaRPr lang="en-US" sz="2200" b="1" dirty="0" smtClean="0">
              <a:solidFill>
                <a:schemeClr val="tx1"/>
              </a:solidFill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286000" y="4114800"/>
            <a:ext cx="6705600" cy="1752600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© </a:t>
            </a:r>
            <a:r>
              <a:rPr lang="en-US" sz="2400" b="1" dirty="0" err="1" smtClean="0">
                <a:solidFill>
                  <a:schemeClr val="tx1"/>
                </a:solidFill>
              </a:rPr>
              <a:t>Sandford</a:t>
            </a:r>
            <a:r>
              <a:rPr lang="en-US" sz="2400" b="1" dirty="0" smtClean="0">
                <a:solidFill>
                  <a:schemeClr val="tx1"/>
                </a:solidFill>
              </a:rPr>
              <a:t> Borins 2016</a:t>
            </a:r>
          </a:p>
          <a:p>
            <a:pPr algn="r" eaLnBrk="1" hangingPunct="1">
              <a:buFont typeface="Arial" charset="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Professor of Management, University of Toronto</a:t>
            </a:r>
          </a:p>
          <a:p>
            <a:pPr algn="r" eaLnBrk="1" hangingPunct="1">
              <a:buFont typeface="Arial" charset="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Research Fellow, Harvard Kennedy 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8600" y="6019800"/>
            <a:ext cx="12954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6035675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4763" y="6048375"/>
            <a:ext cx="2290763" cy="706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More Innovation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84926A-EB73-4370-9251-AFCDEC791F6B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379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52600"/>
            <a:ext cx="8153400" cy="4953000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None/>
            </a:pPr>
            <a:endParaRPr lang="en-US" sz="2400" b="1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European Commission 2010 survey of 4000 public organizations in 27 EU countries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Organization for Economic Cooperation and Development (OECD) observatory of public sector innovation (280 + innovations)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56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Frontline Entrepreneurs as Leaders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84926A-EB73-4370-9251-AFCDEC791F6B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379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52600"/>
            <a:ext cx="8153400" cy="49530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/>
              <a:t>50% of innovations originated from front-line public sector workers or middle managers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/>
              <a:t>Victor </a:t>
            </a:r>
            <a:r>
              <a:rPr lang="en-US" sz="2800" b="1" dirty="0" err="1" smtClean="0"/>
              <a:t>Grech</a:t>
            </a:r>
            <a:endParaRPr lang="en-US" sz="2800" b="1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/>
              <a:t>Michael </a:t>
            </a:r>
            <a:r>
              <a:rPr lang="en-US" sz="2800" b="1" dirty="0" err="1" smtClean="0"/>
              <a:t>Fenn</a:t>
            </a:r>
            <a:endParaRPr lang="en-US" sz="2800" b="1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/>
              <a:t>Sonya </a:t>
            </a:r>
            <a:r>
              <a:rPr lang="en-US" sz="2800" b="1" dirty="0" err="1" smtClean="0"/>
              <a:t>Meinert</a:t>
            </a:r>
            <a:endParaRPr lang="en-US" sz="2800" b="1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/>
              <a:t>Allison Hamilton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en-US" sz="2800" b="1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en-US" sz="2800" b="1" dirty="0" smtClean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56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Front-line Entrepreneurs as Leaders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7B05B2F-8FC8-4BDE-8785-DC726F6D24C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9940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76400"/>
            <a:ext cx="8153400" cy="48006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en-US" sz="2800" b="1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egmcartech.com/wp-content/uploads/2015/04/2015-Korean-Solar-Highway-Video-627x3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97217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Political Leaders as Innovators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7B05B2F-8FC8-4BDE-8785-DC726F6D24CC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9940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76400"/>
            <a:ext cx="8153400" cy="4800600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None/>
            </a:pPr>
            <a:endParaRPr lang="en-US" sz="2800" b="1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e2k9ube.cloudimg.io/s/cdn/x/http:/edienet.s3.amazonaws.com/news/images/full_29439.jpg?v=04/12/2015%2013:36: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676400"/>
            <a:ext cx="68770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Political Leaders as Innovators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84926A-EB73-4370-9251-AFCDEC791F6B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72439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6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Different Innovation Paths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17C5224-E65A-40B5-9C8D-E2D7C6B2A8E5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6084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8006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Political innovation as crisis response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Frontline innovation as problem solving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Political innovators look for support from other politicians, media, business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Frontline innovators look for support internally, from their supervisors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en-US" sz="2400" b="1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Char char="q"/>
            </a:pPr>
            <a:endParaRPr lang="en-US" sz="2600" dirty="0" smtClean="0"/>
          </a:p>
          <a:p>
            <a:pPr eaLnBrk="1" hangingPunct="1">
              <a:buFont typeface="Wingdings" pitchFamily="2" charset="2"/>
              <a:buChar char="q"/>
            </a:pPr>
            <a:endParaRPr lang="en-US" sz="2600" dirty="0" smtClean="0"/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7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Political Support for Frontline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17C5224-E65A-40B5-9C8D-E2D7C6B2A8E5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6084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8006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Informal support (thank you letters, commendations, invitations to high-profile events)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Formal support for reinvention labs (in the 1990s) or innovation labs (in  the 2010s)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Protection from external criticism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q"/>
            </a:pPr>
            <a:endParaRPr lang="en-US" sz="2600" dirty="0" smtClean="0"/>
          </a:p>
          <a:p>
            <a:pPr eaLnBrk="1" hangingPunct="1">
              <a:buFont typeface="Wingdings" pitchFamily="2" charset="2"/>
              <a:buChar char="q"/>
            </a:pPr>
            <a:endParaRPr lang="en-US" sz="2600" dirty="0" smtClean="0"/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59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Developing Talent for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84926A-EB73-4370-9251-AFCDEC791F6B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379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52600"/>
            <a:ext cx="8153400" cy="49530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Establish innovation labs (design thinking, big data analytics)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Create community of practice in innovation (to cross organizational boundaries)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Creativity training for public servants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Hiring a new generation of </a:t>
            </a:r>
            <a:r>
              <a:rPr lang="en-US" sz="2400" b="1" smtClean="0"/>
              <a:t>public servants</a:t>
            </a:r>
            <a:endParaRPr lang="en-US" sz="2400" b="1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Establish innovation awards for public servants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56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Identify and Learn from Serial Innovators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874A16B-E1CB-4D45-A7B3-F2156C785B77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86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borins\Downloads\elon-mus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9" y="1730375"/>
            <a:ext cx="8153400" cy="45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1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Identify and Learn from Serial Innovators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874A16B-E1CB-4D45-A7B3-F2156C785B77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86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2575" y="1538990"/>
            <a:ext cx="6115049" cy="45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6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4763" y="1219200"/>
            <a:ext cx="538163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02625" cy="990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Outline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2F1CEDB-B610-435A-A169-7875F0E4DD0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7412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153400" cy="44958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/>
              <a:t>Defining public sector innovation</a:t>
            </a:r>
            <a:endParaRPr lang="en-US" sz="2800" b="1" dirty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/>
              <a:t>Innovation research</a:t>
            </a:r>
            <a:endParaRPr lang="en-US" sz="2800" b="1" dirty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/>
              <a:t>Frontline entrepreneurs as leaders</a:t>
            </a:r>
            <a:endParaRPr lang="en-US" sz="2800" b="1" dirty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/>
              <a:t>Political leadership</a:t>
            </a:r>
            <a:endParaRPr lang="en-US" sz="2800" b="1" dirty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/>
              <a:t>Developing talent to innovate</a:t>
            </a:r>
          </a:p>
          <a:p>
            <a:pPr marL="0" indent="0" eaLnBrk="1" hangingPunct="1">
              <a:buClr>
                <a:srgbClr val="C00000"/>
              </a:buClr>
              <a:buNone/>
            </a:pPr>
            <a:endParaRPr lang="en-US" sz="2800" b="1" dirty="0"/>
          </a:p>
          <a:p>
            <a:pPr marL="0" indent="0" eaLnBrk="1" hangingPunct="1">
              <a:buClr>
                <a:srgbClr val="C00000"/>
              </a:buClr>
              <a:buNone/>
            </a:pPr>
            <a:endParaRPr lang="en-US" sz="2800" b="1" dirty="0" smtClean="0"/>
          </a:p>
          <a:p>
            <a:pPr marL="0" indent="0" eaLnBrk="1" hangingPunct="1">
              <a:buClr>
                <a:srgbClr val="C00000"/>
              </a:buClr>
              <a:buNone/>
            </a:pPr>
            <a:endParaRPr lang="en-US" sz="2800" b="1" dirty="0" smtClean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Openness to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84926A-EB73-4370-9251-AFCDEC791F6B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379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52600"/>
            <a:ext cx="8153400" cy="49530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Open data – make government data sets available to the public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Challenges – public competitions to complete a project for the public sector (reengineered procurement)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Hackathons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Public service outreach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en-US" sz="2800" b="1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en-US" sz="2800" b="1" dirty="0" smtClean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18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A Culture of Public Service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84926A-EB73-4370-9251-AFCDEC791F6B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2133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6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4763" y="1219200"/>
            <a:ext cx="538163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02625" cy="990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Defining Public Sector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2F1CEDB-B610-435A-A169-7875F0E4DD0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7412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153400" cy="44958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Initial adoption of a process, policy, or technology by a public sector organization</a:t>
            </a:r>
            <a:endParaRPr lang="en-US" sz="2400" b="1" dirty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Invention: first adoption of a process, policy, or technology by </a:t>
            </a:r>
            <a:r>
              <a:rPr lang="en-US" sz="2400" b="1" i="1" dirty="0" smtClean="0"/>
              <a:t>any </a:t>
            </a:r>
            <a:r>
              <a:rPr lang="en-US" sz="2400" b="1" dirty="0" smtClean="0"/>
              <a:t>public sector organization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en-US" sz="2400" b="1" dirty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Private sector innovation motivated by profit, use patents to create monopolies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Public sector innovation motivated by service and professionalism, freely shared</a:t>
            </a:r>
            <a:endParaRPr lang="en-US" sz="2400" b="1" dirty="0"/>
          </a:p>
          <a:p>
            <a:pPr marL="0" indent="0" eaLnBrk="1" hangingPunct="1">
              <a:buClr>
                <a:srgbClr val="C00000"/>
              </a:buClr>
              <a:buNone/>
            </a:pPr>
            <a:endParaRPr lang="en-US" sz="2800" b="1" dirty="0"/>
          </a:p>
          <a:p>
            <a:pPr marL="0" indent="0" eaLnBrk="1" hangingPunct="1">
              <a:buClr>
                <a:srgbClr val="C00000"/>
              </a:buClr>
              <a:buNone/>
            </a:pPr>
            <a:endParaRPr lang="en-US" sz="2800" b="1" dirty="0" smtClean="0"/>
          </a:p>
          <a:p>
            <a:pPr marL="0" indent="0" eaLnBrk="1" hangingPunct="1">
              <a:buClr>
                <a:srgbClr val="C00000"/>
              </a:buClr>
              <a:buNone/>
            </a:pPr>
            <a:endParaRPr lang="en-US" sz="2800" b="1" dirty="0" smtClean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6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Innovation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60DF780-2DC9-46E4-8A0E-7A95864A426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460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581400" cy="449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400" dirty="0" smtClean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		</a:t>
            </a:r>
            <a:r>
              <a:rPr lang="en-US" sz="2400" b="1" dirty="0" smtClean="0"/>
              <a:t>(Brookings, 2014)</a:t>
            </a:r>
          </a:p>
          <a:p>
            <a:pPr eaLnBrk="1" hangingPunct="1">
              <a:buFont typeface="Arial" charset="0"/>
              <a:buNone/>
            </a:pPr>
            <a:endParaRPr lang="en-US" sz="2400" b="1" dirty="0" smtClean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http://ecx.images-amazon.com/images/I/412Hg3yjS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752600"/>
            <a:ext cx="2605088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Content Placeholder 2"/>
          <p:cNvSpPr>
            <a:spLocks/>
          </p:cNvSpPr>
          <p:nvPr/>
        </p:nvSpPr>
        <p:spPr bwMode="auto">
          <a:xfrm>
            <a:off x="4724400" y="1524000"/>
            <a:ext cx="396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Tw Cen MT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Tw Cen MT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Tw Cen MT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Tw Cen MT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Tw Cen MT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Tw Cen MT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Tw Cen MT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Tw Cen MT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000" dirty="0">
              <a:latin typeface="Tw Cen MT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2000" b="1" dirty="0">
                <a:latin typeface="Tw Cen MT"/>
              </a:rPr>
              <a:t>(IBM Center for The Business of Government, 2014)</a:t>
            </a:r>
            <a:r>
              <a:rPr lang="en-US" sz="2400" b="1" dirty="0">
                <a:latin typeface="Tw Cen MT"/>
              </a:rPr>
              <a:t> </a:t>
            </a:r>
          </a:p>
        </p:txBody>
      </p:sp>
      <p:pic>
        <p:nvPicPr>
          <p:cNvPr id="19466" name="Picture 2" descr="www.businessofgovernment.org/sites/default/files/The Persistence of Innovation in Government.pdf - Google Chrome"/>
          <p:cNvPicPr>
            <a:picLocks noChangeAspect="1"/>
          </p:cNvPicPr>
          <p:nvPr/>
        </p:nvPicPr>
        <p:blipFill>
          <a:blip r:embed="rId6"/>
          <a:srcRect l="30582" t="9975" r="31628"/>
          <a:stretch>
            <a:fillRect/>
          </a:stretch>
        </p:blipFill>
        <p:spPr bwMode="auto">
          <a:xfrm>
            <a:off x="5410200" y="1752600"/>
            <a:ext cx="28956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Innovation Research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3D83616-60B3-41CD-92B5-8FDC5D5C112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19400" y="1828800"/>
            <a:ext cx="6096000" cy="4495800"/>
          </a:xfrm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/>
              <a:t>Innovating with Integrity: How Local Heroes are Transforming American Government </a:t>
            </a:r>
            <a:r>
              <a:rPr lang="en-US" b="1" dirty="0" smtClean="0"/>
              <a:t>(Georgetown, 1998)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marL="320040" indent="-32004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b="1" dirty="0" smtClean="0"/>
              <a:t>Explored previously unrecognized </a:t>
            </a:r>
            <a:r>
              <a:rPr lang="en-US" sz="2400" b="1" dirty="0"/>
              <a:t>role of local </a:t>
            </a:r>
            <a:r>
              <a:rPr lang="en-US" sz="2400" b="1" dirty="0" smtClean="0"/>
              <a:t>heroes, or frontline entrepreneurs, </a:t>
            </a:r>
            <a:r>
              <a:rPr lang="en-US" sz="2400" b="1" dirty="0"/>
              <a:t>in bottom-up </a:t>
            </a:r>
            <a:r>
              <a:rPr lang="en-US" sz="2400" b="1" dirty="0" smtClean="0"/>
              <a:t>innovation</a:t>
            </a:r>
          </a:p>
          <a:p>
            <a:pPr marL="320040" indent="-32004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2400" b="1" dirty="0" smtClean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075" y="2286000"/>
            <a:ext cx="219392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2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Innovation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F70B5BF-EA2B-4157-85BE-8702B243789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3556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81200"/>
            <a:ext cx="8153400" cy="44958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/>
              <a:t>Studies of applications to Innovations in American Government (Harvard Kennedy School) Awards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Initial research 1990s, replicated for 2010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Both quantitative and qualitative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Characteristics and process of psi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What has and hasn’t changed about innovation in government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Guide for innovative public servants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Why Study Innovations in American Government Award Applicants?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16F556B-29D1-4A1A-ABDA-D179BEB0781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8305800" cy="4267200"/>
          </a:xfrm>
        </p:spPr>
        <p:txBody>
          <a:bodyPr rtlCol="0"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b="1" dirty="0" smtClean="0"/>
              <a:t>Ideal data base for understanding PSI</a:t>
            </a:r>
          </a:p>
          <a:p>
            <a:pPr marL="320040" indent="-32004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b="1" dirty="0" smtClean="0"/>
              <a:t>Prestige and energetic outreach attracts applications</a:t>
            </a:r>
          </a:p>
          <a:p>
            <a:pPr marL="320040" indent="-32004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b="1" dirty="0" smtClean="0"/>
              <a:t>Open to all levels of US government and all policy areas</a:t>
            </a:r>
          </a:p>
          <a:p>
            <a:pPr marL="320040" indent="-32004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b="1" dirty="0" smtClean="0"/>
              <a:t>Semifinalist application requires detail on process, characteristics, outcomes, assessment, replication</a:t>
            </a:r>
          </a:p>
          <a:p>
            <a:pPr marL="320040" indent="-32004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b="1" dirty="0" smtClean="0"/>
              <a:t>2/3 of applications first time, average age = 6 years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en-US" sz="2400" b="1" dirty="0" smtClean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Innovation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84926A-EB73-4370-9251-AFCDEC791F6B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379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52600"/>
            <a:ext cx="8153400" cy="49530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Coded all 217 semifinalist applications in 1990s and 127 in 2010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Research assistant and me, 90% inter-coder reliability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Statistical analysis of coded results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Qualitative analysis by policy area and interviews of selected applications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/>
              <a:t>Also studied innovation award applications from Canada and British Commonwealth (53 countries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Key Results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F70B5BF-EA2B-4157-85BE-8702B243789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3556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81200"/>
            <a:ext cx="8153400" cy="44958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High incidence of </a:t>
            </a:r>
            <a:r>
              <a:rPr lang="en-US" sz="2400" b="1" dirty="0" err="1" smtClean="0"/>
              <a:t>interorganizational</a:t>
            </a:r>
            <a:r>
              <a:rPr lang="en-US" sz="2400" b="1" dirty="0" smtClean="0"/>
              <a:t> collaboration</a:t>
            </a:r>
            <a:endParaRPr lang="en-US" sz="2400" b="1" dirty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Importance of frontline entrepreneurship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More often problem solving than crisis response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More often planning than incrementalism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Obstacles exist and were overcome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/>
              <a:t>Results achieved and innovations transferred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048375"/>
            <a:ext cx="5953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943600"/>
            <a:ext cx="381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93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5002</TotalTime>
  <Words>1331</Words>
  <Application>Microsoft Office PowerPoint</Application>
  <PresentationFormat>On-screen Show (4:3)</PresentationFormat>
  <Paragraphs>232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Strategies for  Leading change and developing talent   taipei, taiwan  August 30, 2016 </vt:lpstr>
      <vt:lpstr>Outline of Presentation</vt:lpstr>
      <vt:lpstr>Defining Public Sector Innovation</vt:lpstr>
      <vt:lpstr>Innovation Research</vt:lpstr>
      <vt:lpstr>Innovation Research</vt:lpstr>
      <vt:lpstr>Innovation Research</vt:lpstr>
      <vt:lpstr>Why Study Innovations in American Government Award Applicants?</vt:lpstr>
      <vt:lpstr>Innovation Research</vt:lpstr>
      <vt:lpstr>Key Results</vt:lpstr>
      <vt:lpstr>More Innovation Research</vt:lpstr>
      <vt:lpstr>Frontline Entrepreneurs as Leaders</vt:lpstr>
      <vt:lpstr>Front-line Entrepreneurs as Leaders</vt:lpstr>
      <vt:lpstr>Political Leaders as Innovators</vt:lpstr>
      <vt:lpstr>Political Leaders as Innovators</vt:lpstr>
      <vt:lpstr>Different Innovation Paths</vt:lpstr>
      <vt:lpstr>Political Support for Frontline Innovation</vt:lpstr>
      <vt:lpstr>Developing Talent for Innovation</vt:lpstr>
      <vt:lpstr>Identify and Learn from Serial Innovators</vt:lpstr>
      <vt:lpstr>Identify and Learn from Serial Innovators</vt:lpstr>
      <vt:lpstr>Openness to Society</vt:lpstr>
      <vt:lpstr>A Culture of Public Service Innovation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in Government: Learning from International Experience</dc:title>
  <dc:creator>borins</dc:creator>
  <cp:lastModifiedBy>Sandford Borins</cp:lastModifiedBy>
  <cp:revision>388</cp:revision>
  <cp:lastPrinted>2016-08-26T13:18:22Z</cp:lastPrinted>
  <dcterms:created xsi:type="dcterms:W3CDTF">2012-04-30T18:26:25Z</dcterms:created>
  <dcterms:modified xsi:type="dcterms:W3CDTF">2016-08-26T13:18:58Z</dcterms:modified>
</cp:coreProperties>
</file>