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436" r:id="rId4"/>
    <p:sldId id="432" r:id="rId5"/>
    <p:sldId id="383" r:id="rId6"/>
    <p:sldId id="405" r:id="rId7"/>
    <p:sldId id="434" r:id="rId8"/>
    <p:sldId id="414" r:id="rId9"/>
    <p:sldId id="407" r:id="rId10"/>
    <p:sldId id="435" r:id="rId11"/>
    <p:sldId id="415" r:id="rId12"/>
    <p:sldId id="402" r:id="rId13"/>
    <p:sldId id="408" r:id="rId1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 Jay Kiedrowski" initials="PJK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402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964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8B14AB-00C4-4A62-A4BC-7E6568C92910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77D5C3-836C-413E-AE2A-312CCCFB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0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654892-CE2A-430C-A293-E8E18C022D5E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392"/>
            <a:ext cx="5588000" cy="417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612"/>
            <a:ext cx="3026833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07D3D9-6D29-45BB-87D7-946237AE3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0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600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A6CE8-95AA-415A-B3FA-2429C48309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964F-10D0-4DF2-B971-F43C6E722C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6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9894E-0F42-4165-9DC4-29225B422C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9894E-0F42-4165-9DC4-29225B422C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964F-10D0-4DF2-B971-F43C6E722C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600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E95C9-CF33-4B22-9602-784CC0635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600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E95C9-CF33-4B22-9602-784CC0635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z="1600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3E95C9-CF33-4B22-9602-784CC0635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9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9FBE00-79CB-42E2-9897-B45D31BF12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964F-10D0-4DF2-B971-F43C6E722C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964F-10D0-4DF2-B971-F43C6E722C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07D3D9-6D29-45BB-87D7-946237AE32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2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2964F-10D0-4DF2-B971-F43C6E722C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B0973E-521C-4BAB-B11E-B0FDFCC56C08}" type="datetime1">
              <a:rPr lang="en-US" smtClean="0"/>
              <a:t>5/7/2021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135199-69A4-4D2A-B72B-FC9CD984B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A64C-AD13-4B2A-B186-0E1AAEE2A389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54EC4-15C5-4496-8EEA-70C717756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D61BA-A547-4326-8975-7A3275777DDF}" type="datetime1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3B44-F678-4D9F-90B9-F3D9C954D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A0E0-E60A-42A2-9EF4-BF4A7602BA37}" type="datetime1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9EDA-E544-4710-A435-B9181C4E8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694F-EC61-4B1A-92BE-35C7B6E3163C}" type="datetime1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042E-D856-460D-8F6A-1CB4958E1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42C24-2C0B-400B-BAAB-3516D97B2FFE}" type="datetime1">
              <a:rPr lang="en-US" smtClean="0"/>
              <a:t>5/7/2021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A51CDF-E23D-44BA-B28D-1B07F8A4E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BD388A-CC0B-441A-9AA4-E7E63593AEE5}" type="datetime1">
              <a:rPr lang="en-US" smtClean="0"/>
              <a:t>5/7/2021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9DAAF9-DAA3-41C3-BAD9-95E99012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E827E4-1E9E-473A-BA97-168608AFBD78}" type="datetime1">
              <a:rPr lang="en-US" smtClean="0"/>
              <a:t>5/7/2021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73D5E9-CAAB-4A34-B743-7F8B29F92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DE75-3861-49CD-B941-64DE387C052B}" type="datetime1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6E60-F0D3-4564-8569-9A8E3F94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2FA8-934D-4E00-98B2-B7E114385169}" type="datetime1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6B5123-3EE9-48B8-A1C8-90B777412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CAF1-3653-47D6-93E0-117D3921DEC0}" type="datetime1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8254-B64C-4AEF-B628-3B26948CD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BBCD8F-C8B8-4637-81C9-77BF11569FB1}" type="datetime1">
              <a:rPr lang="en-US" smtClean="0"/>
              <a:t>5/7/2021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34FF245-8934-4324-88A4-24C0A581F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CEBE17-AD42-4824-8D61-15CF02394C08}" type="datetime1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57CB82-4BF3-4B20-B56C-5316BCBF7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5" r:id="rId2"/>
    <p:sldLayoutId id="2147483818" r:id="rId3"/>
    <p:sldLayoutId id="2147483819" r:id="rId4"/>
    <p:sldLayoutId id="2147483820" r:id="rId5"/>
    <p:sldLayoutId id="2147483814" r:id="rId6"/>
    <p:sldLayoutId id="2147483821" r:id="rId7"/>
    <p:sldLayoutId id="2147483813" r:id="rId8"/>
    <p:sldLayoutId id="2147483822" r:id="rId9"/>
    <p:sldLayoutId id="2147483812" r:id="rId10"/>
    <p:sldLayoutId id="2147483823" r:id="rId11"/>
    <p:sldLayoutId id="214748381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2784" y="1676400"/>
            <a:ext cx="6477000" cy="2362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600" b="1" dirty="0">
                <a:solidFill>
                  <a:schemeClr val="tx1"/>
                </a:solidFill>
              </a:rPr>
            </a:b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Does Canadian political film have a future?</a:t>
            </a:r>
            <a:br>
              <a:rPr lang="en-US" sz="2700" b="1" dirty="0">
                <a:solidFill>
                  <a:schemeClr val="tx1"/>
                </a:solidFill>
              </a:rPr>
            </a:br>
            <a:br>
              <a:rPr lang="en-US" sz="2700" b="1" dirty="0">
                <a:solidFill>
                  <a:schemeClr val="tx1"/>
                </a:solidFill>
              </a:rPr>
            </a:b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2700" b="1" dirty="0">
                <a:solidFill>
                  <a:schemeClr val="tx1"/>
                </a:solidFill>
              </a:rPr>
              <a:t>Cappa annual conference</a:t>
            </a: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2700" b="1" dirty="0">
                <a:solidFill>
                  <a:schemeClr val="tx1"/>
                </a:solidFill>
              </a:rPr>
              <a:t>June 2-4, 2021</a:t>
            </a:r>
            <a:br>
              <a:rPr lang="en-US" sz="2700" b="1" dirty="0">
                <a:solidFill>
                  <a:schemeClr val="tx1"/>
                </a:solidFill>
              </a:rPr>
            </a:br>
            <a:br>
              <a:rPr lang="en-US" sz="2700" b="1" dirty="0">
                <a:solidFill>
                  <a:schemeClr val="tx1"/>
                </a:solidFill>
              </a:rPr>
            </a:b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7056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dirty="0">
                <a:solidFill>
                  <a:schemeClr val="tx1"/>
                </a:solidFill>
              </a:rPr>
              <a:t>Sandford Borins,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>
                <a:solidFill>
                  <a:schemeClr val="tx1"/>
                </a:solidFill>
              </a:rPr>
              <a:t>Professor of Public Management Emeritus, 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>
                <a:solidFill>
                  <a:schemeClr val="tx1"/>
                </a:solidFill>
              </a:rPr>
              <a:t>University of Toronto</a:t>
            </a:r>
          </a:p>
          <a:p>
            <a:pPr algn="r" eaLnBrk="1" hangingPunct="1">
              <a:buFont typeface="Arial" charset="0"/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48600" y="6019800"/>
            <a:ext cx="12954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6035675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-4763" y="6048375"/>
            <a:ext cx="2290763" cy="7064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Why Compromised Heroism?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4926A-EB73-4370-9251-AFCDEC791F6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English and American hagiography (Churchill, Lincoln, Jed </a:t>
            </a:r>
            <a:r>
              <a:rPr lang="en-US" sz="2400" b="1" dirty="0" err="1"/>
              <a:t>Bartlet</a:t>
            </a:r>
            <a:r>
              <a:rPr lang="en-US" sz="2400" b="1" dirty="0"/>
              <a:t>) and demonization (Chamberlain, Frank Underwood); Canadians do neither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Publication of Mackenzie King diaries (1975) sets a precedent for complex characterization (Canada’s longest-serving prime minister deeply eccentric)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Irony and ambivalence are intrinsic to our culture (literary scholar Linda Hutcheon’s argument)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Canadian preference for complex characterization?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</p:txBody>
      </p:sp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737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The NFB’s Past Glory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17C5224-E65A-40B5-9C8D-E2D7C6B2A8E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6084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6482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Supported activist agendas (Quebec nationalists, “Indian film crew” and indigenous film, Studio D and feminist film)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Salaries for leading documentarists (Donald </a:t>
            </a:r>
            <a:r>
              <a:rPr lang="en-US" sz="2400" b="1" dirty="0" err="1"/>
              <a:t>Brittain</a:t>
            </a:r>
            <a:r>
              <a:rPr lang="en-US" sz="2400" b="1" dirty="0"/>
              <a:t>, Denys Arcand, Alanis Obomsawin) more secure than freelancing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On-scene film-making as events happen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Examples: Denys Arcand, Comfort and Indifference, analysis of 1980 referendum </a:t>
            </a:r>
            <a:r>
              <a:rPr lang="en-US" sz="2400" b="1" i="1" dirty="0"/>
              <a:t>defeat</a:t>
            </a:r>
            <a:r>
              <a:rPr lang="en-US" sz="2400" b="1" dirty="0"/>
              <a:t>; Alanis Obomsawin: </a:t>
            </a:r>
            <a:r>
              <a:rPr lang="en-US" sz="2400" b="1" dirty="0" err="1"/>
              <a:t>Kahnesatake</a:t>
            </a:r>
            <a:r>
              <a:rPr lang="en-US" sz="2400" b="1" dirty="0"/>
              <a:t>: 270 Years of Resistance, filmed behind warrior lines during Oka Crisis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Budget cuts =&gt; fewer films, more freelancing, more </a:t>
            </a:r>
            <a:r>
              <a:rPr lang="en-US" sz="2400" b="1" dirty="0" err="1"/>
              <a:t>coproductions</a:t>
            </a:r>
            <a:endParaRPr lang="en-US" sz="24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Char char="q"/>
            </a:pPr>
            <a:endParaRPr lang="en-US" sz="2600" dirty="0"/>
          </a:p>
          <a:p>
            <a:pPr eaLnBrk="1" hangingPunct="1">
              <a:buFont typeface="Wingdings" pitchFamily="2" charset="2"/>
              <a:buChar char="q"/>
            </a:pPr>
            <a:endParaRPr lang="en-US" sz="2600" dirty="0"/>
          </a:p>
        </p:txBody>
      </p:sp>
      <p:pic>
        <p:nvPicPr>
          <p:cNvPr id="460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974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Consistently Failing Political Satire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17C5224-E65A-40B5-9C8D-E2D7C6B2A8E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6084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8006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CBC success with sketch-comedy (This Hour has 22 Minutes) and sitcoms (Kim’s Convenience, </a:t>
            </a:r>
            <a:r>
              <a:rPr lang="en-US" sz="2400" b="1" dirty="0" err="1"/>
              <a:t>Schitt’s</a:t>
            </a:r>
            <a:r>
              <a:rPr lang="en-US" sz="2400" b="1" dirty="0"/>
              <a:t> Creek)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Not My Department (1988): failed knock-off of Yes Minister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7 other failed political sitcoms from 1989 to 2011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2013 adaptation of Terry Fallis’s best-selling novel The Best Laid Plans lasts only one season (Fallis’s Liberals as heroes; adaptation removes party labels)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CBC VP for English programming Richard </a:t>
            </a:r>
            <a:r>
              <a:rPr lang="en-US" sz="2400" b="1" dirty="0" err="1"/>
              <a:t>Stursberg</a:t>
            </a:r>
            <a:r>
              <a:rPr lang="en-US" sz="2400" b="1" dirty="0"/>
              <a:t> sidelines docudramas and commissions comic operas about Mulroney and Chretien; fired in 2010, operas killed (Mulroney: The Opera still available on YouTube)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0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buFont typeface="Wingdings" pitchFamily="2" charset="2"/>
              <a:buChar char="q"/>
            </a:pPr>
            <a:endParaRPr lang="en-US" sz="2600" dirty="0"/>
          </a:p>
          <a:p>
            <a:pPr eaLnBrk="1" hangingPunct="1">
              <a:buFont typeface="Wingdings" pitchFamily="2" charset="2"/>
              <a:buChar char="q"/>
            </a:pPr>
            <a:endParaRPr lang="en-US" sz="2600" dirty="0"/>
          </a:p>
        </p:txBody>
      </p:sp>
      <p:pic>
        <p:nvPicPr>
          <p:cNvPr id="460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959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Is There a </a:t>
            </a:r>
            <a:r>
              <a:rPr lang="en-US" sz="3600" b="1"/>
              <a:t>Way Forward?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4926A-EB73-4370-9251-AFCDEC791F6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Docudrama costs $5 to $10 million per hour, now too expensive for CBC and NFB budgets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Political sitcoms consistent failures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Is documentary about politics and public policy the way?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Documentary less expensive (full feature $1 million)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Growing popularity of docs (11 festivals in Canada); docs can be streamed online, don’t need cinema (CBC Documentary Channel, Netflix, Curiosity Stream)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In addition to NFB, support for independent documentarists from Canada Media Fund and possible taxation of US-based social media giants (Bill C-10)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800" b="1" dirty="0"/>
          </a:p>
        </p:txBody>
      </p:sp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66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4763" y="1219200"/>
            <a:ext cx="538163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302625" cy="990600"/>
          </a:xfrm>
        </p:spPr>
        <p:txBody>
          <a:bodyPr/>
          <a:lstStyle/>
          <a:p>
            <a:pPr eaLnBrk="1" hangingPunct="1"/>
            <a:r>
              <a:rPr lang="en-US" sz="4000" b="1" dirty="0"/>
              <a:t>Outline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F1CEDB-B610-435A-A169-7875F0E4DD0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A chapter of a book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Conditions of production of moving-image narratives on Canadian politics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Canadian data base (45 texts)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Compromised heroism: Canadian politicians in docudramas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The NFB’s past glory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Consistently failing political satire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Is there a way forward?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4763" y="1219200"/>
            <a:ext cx="538163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302625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A Chapter of a Book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F1CEDB-B610-435A-A169-7875F0E4DD09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Borins and </a:t>
            </a:r>
            <a:r>
              <a:rPr lang="en-US" sz="2400" b="1" dirty="0" err="1"/>
              <a:t>Herst</a:t>
            </a:r>
            <a:r>
              <a:rPr lang="en-US" sz="2400" b="1" dirty="0"/>
              <a:t>, </a:t>
            </a:r>
            <a:r>
              <a:rPr lang="en-US" sz="2400" b="1" i="1" dirty="0"/>
              <a:t>Public (Re)Presentations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It will analyze English, American, and English Canadian moving image narrative texts and their influence on how audiences think about and engage with politics, governance, and the public sphere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Today’s presentation focuses mainly on conditions of production rather than audience reaction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Discusses Canadian texts from the past, asks how Canadian texts are likely to be produced – if at all – in the future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801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4763" y="1219200"/>
            <a:ext cx="538163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302625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A Chapter of a Book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F1CEDB-B610-435A-A169-7875F0E4DD0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pPr marL="0" indent="0" eaLnBrk="1" hangingPunct="1">
              <a:buClr>
                <a:srgbClr val="C00000"/>
              </a:buClr>
              <a:buNone/>
            </a:pPr>
            <a:r>
              <a:rPr lang="en-US" sz="2400" b="1" dirty="0"/>
              <a:t>Chapter on English films and TV series politics post-2010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The King’s Speech (2010), The Iron Lady (2011), The Imitation Game (2014), Eye in the Sky (2016), The Crown (2016 -- ), Darkest Hour (2017), Dunkirk (2017)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Danish comparator: </a:t>
            </a:r>
            <a:r>
              <a:rPr lang="en-US" sz="2400" b="1" dirty="0" err="1"/>
              <a:t>Borgen</a:t>
            </a:r>
            <a:r>
              <a:rPr lang="en-US" sz="2400" b="1" dirty="0"/>
              <a:t> (2010-2013)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“English” rather than UK film because of London-centric (Westminster, Whitehall) perspective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Engage top talent (Rush, Streep, Cumberbatch, Mirren, Rickman, Colman, Adam Price, </a:t>
            </a:r>
            <a:r>
              <a:rPr lang="en-US" sz="2400" b="1" dirty="0" err="1"/>
              <a:t>Sidse</a:t>
            </a:r>
            <a:r>
              <a:rPr lang="en-US" sz="2400" b="1" dirty="0"/>
              <a:t> Knudsen), public and private sector funding</a:t>
            </a:r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800" b="1" dirty="0"/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19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A Chapter of a Book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70B5BF-EA2B-4157-85BE-8702B243789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6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8153400" cy="4724400"/>
          </a:xfrm>
        </p:spPr>
        <p:txBody>
          <a:bodyPr/>
          <a:lstStyle/>
          <a:p>
            <a:pPr marL="0" indent="0" eaLnBrk="1" hangingPunct="1">
              <a:buClr>
                <a:srgbClr val="C00000"/>
              </a:buClr>
              <a:buNone/>
            </a:pPr>
            <a:r>
              <a:rPr lang="en-US" sz="2400" b="1" dirty="0"/>
              <a:t>Chapter on US film, TV series post-2005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Film: Standard Operating Procedure (2008), Lincoln (2012), Zero Dark Thirty (2012), The Unknown Known (2014), Selma (2014), Hidden Figures (2016), Jackie (2016)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TV: The Wire (2002-8), Parks and Rec (2009 – 2015), Veep (2012 – 2019), House of Cards (2013 – 2018), Madam Secretary (2014 – 2019), Show me a Hero (2015)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Engage top talent (Day-Lewis, Louis-Dreyfus, Poehler, Spielberg, </a:t>
            </a:r>
            <a:r>
              <a:rPr lang="en-US" sz="2400" b="1" dirty="0" err="1"/>
              <a:t>Ianucci</a:t>
            </a:r>
            <a:r>
              <a:rPr lang="en-US" sz="2400" b="1" dirty="0"/>
              <a:t>, Errol Morris, David Simon), private sector funding</a:t>
            </a:r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A Chapter of a Book (Methodology)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4926A-EB73-4370-9251-AFCDEC791F6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Application of four-fable framework (Borins and </a:t>
            </a:r>
            <a:r>
              <a:rPr lang="en-US" sz="2400" b="1" dirty="0" err="1"/>
              <a:t>Herst</a:t>
            </a:r>
            <a:r>
              <a:rPr lang="en-US" sz="2400" b="1" dirty="0"/>
              <a:t>, </a:t>
            </a:r>
            <a:r>
              <a:rPr lang="en-US" sz="2400" b="1" i="1" dirty="0"/>
              <a:t>Governing Fables</a:t>
            </a:r>
            <a:r>
              <a:rPr lang="en-US" sz="2400" b="1" dirty="0"/>
              <a:t>, 2011): heroic (politician and society benefit); ironic (politician exploits society), sacrificial (politician serves society at personal cost), tragic/satirical (politician and society go down together)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Qualitative analysis of </a:t>
            </a:r>
            <a:r>
              <a:rPr lang="en-US" sz="2400" b="1" dirty="0" err="1"/>
              <a:t>paratexts</a:t>
            </a:r>
            <a:r>
              <a:rPr lang="en-US" sz="2400" b="1" dirty="0"/>
              <a:t> (reviews, commentary, interviews with creators, discussion in social media forums) to explore a text’s influence on audience engagement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/>
          </a:p>
          <a:p>
            <a:pPr marL="0" indent="0" eaLnBrk="1" hangingPunct="1">
              <a:buClr>
                <a:srgbClr val="C00000"/>
              </a:buClr>
              <a:buNone/>
            </a:pPr>
            <a:endParaRPr lang="en-US" sz="2400" b="1" dirty="0"/>
          </a:p>
        </p:txBody>
      </p:sp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66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Conditions of Production in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4926A-EB73-4370-9251-AFCDEC791F6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Easy availability of, and competition with, US and English films and TV series; hard for Canadian creators to compete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Almost entirely public sector funding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CBC: $1.2 billion government funding + $.5 billion in advertising (in 2020) for a broad mandate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NFB: $75 million in 2020, $130 million in 2020 dollars in early Nineties (40 percent reduction in gov’t funding)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Political sensitivity to, and political influence on, content (separatists in the NFB)</a:t>
            </a:r>
          </a:p>
        </p:txBody>
      </p:sp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73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Canadian Data Base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7B05B2F-8FC8-4BDE-8785-DC726F6D24C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9940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153400" cy="4800600"/>
          </a:xfrm>
        </p:spPr>
        <p:txBody>
          <a:bodyPr/>
          <a:lstStyle/>
          <a:p>
            <a:pPr marL="0" indent="0" eaLnBrk="1" hangingPunct="1">
              <a:buClr>
                <a:srgbClr val="C00000"/>
              </a:buClr>
              <a:buNone/>
            </a:pPr>
            <a:r>
              <a:rPr lang="en-US" sz="2400" b="1" dirty="0"/>
              <a:t>45 texts from 1960 to 2020 chosen for relevance to politics and cultural significance (mainly English or bilingual)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15 docudramas, biopics: Trudeau (2002), Trudeau prequel (2005), Rene Levesque (2006), Prairie Giant (2006), Les </a:t>
            </a:r>
            <a:r>
              <a:rPr lang="en-US" sz="2400" b="1" dirty="0" err="1"/>
              <a:t>Ordres</a:t>
            </a:r>
            <a:r>
              <a:rPr lang="en-US" sz="2400" b="1" dirty="0"/>
              <a:t> (1974), The Canadian Caper (1981)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5 works of fiction: Quentin </a:t>
            </a:r>
            <a:r>
              <a:rPr lang="en-US" sz="2400" b="1" dirty="0" err="1"/>
              <a:t>Durgens</a:t>
            </a:r>
            <a:r>
              <a:rPr lang="en-US" sz="2400" b="1" dirty="0"/>
              <a:t>, MP (1965-9), The Best Laid Plans (2007), Blackstone (2011-15)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25 (NFB) documentaries (a sample of over 100): You are on Indian Land (1969), The Champions (1978), Comfort and Indifference (1982), Kim Campbell through the Looking Glass (2000)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en-US" sz="28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283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5334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/>
              <a:t>Compromised Heroism: Canadian Politicians in Docudramas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4926A-EB73-4370-9251-AFCDEC791F6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Mackenzie King (The King Chronicles): skillful political manipulator, maintained national unity; eccentric, uncaring about impact of the Depression, anti-Semite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Trudeau (prequel): brilliant, charismatic, public intellectual; </a:t>
            </a:r>
            <a:r>
              <a:rPr lang="en-US" sz="2400" b="1" dirty="0" err="1"/>
              <a:t>puer</a:t>
            </a:r>
            <a:r>
              <a:rPr lang="en-US" sz="2400" b="1" dirty="0"/>
              <a:t> </a:t>
            </a:r>
            <a:r>
              <a:rPr lang="en-US" sz="2400" b="1" dirty="0" err="1"/>
              <a:t>aeturnus</a:t>
            </a:r>
            <a:r>
              <a:rPr lang="en-US" sz="2400" b="1" dirty="0"/>
              <a:t> (Peter Pan complex)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Rene Levesque: charismatic, political reformer, democrat; serial adulterer, neglects his own health, slovenly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/>
              <a:t>Tommy Douglas (Prairie Giant): heroic portrayal as premier; film criticized by foes, friends, family for demonizing Liberal rival Jimmy Gardner and ignoring Douglas’s limitations as federal NDP leader</a:t>
            </a:r>
          </a:p>
        </p:txBody>
      </p:sp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943600"/>
            <a:ext cx="381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661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6051</TotalTime>
  <Words>1176</Words>
  <Application>Microsoft Office PowerPoint</Application>
  <PresentationFormat>On-screen Show (4:3)</PresentationFormat>
  <Paragraphs>107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Wingdings</vt:lpstr>
      <vt:lpstr>Wingdings 2</vt:lpstr>
      <vt:lpstr>Median</vt:lpstr>
      <vt:lpstr>  Does Canadian political film have a future?   Cappa annual conference June 2-4, 2021  </vt:lpstr>
      <vt:lpstr>Outline of Presentation</vt:lpstr>
      <vt:lpstr>A Chapter of a Book</vt:lpstr>
      <vt:lpstr>A Chapter of a Book</vt:lpstr>
      <vt:lpstr>A Chapter of a Book</vt:lpstr>
      <vt:lpstr>A Chapter of a Book (Methodology)</vt:lpstr>
      <vt:lpstr>Conditions of Production in Canada</vt:lpstr>
      <vt:lpstr>Canadian Data Base</vt:lpstr>
      <vt:lpstr>Compromised Heroism: Canadian Politicians in Docudramas</vt:lpstr>
      <vt:lpstr>Why Compromised Heroism?</vt:lpstr>
      <vt:lpstr>The NFB’s Past Glory</vt:lpstr>
      <vt:lpstr>Consistently Failing Political Satire</vt:lpstr>
      <vt:lpstr>Is There a Way Forward?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in Government: Learning from International Experience</dc:title>
  <dc:creator>borins</dc:creator>
  <cp:lastModifiedBy>Sandford Borins</cp:lastModifiedBy>
  <cp:revision>438</cp:revision>
  <cp:lastPrinted>2021-05-07T17:52:24Z</cp:lastPrinted>
  <dcterms:created xsi:type="dcterms:W3CDTF">2012-04-30T18:26:25Z</dcterms:created>
  <dcterms:modified xsi:type="dcterms:W3CDTF">2021-05-07T17:55:36Z</dcterms:modified>
</cp:coreProperties>
</file>